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21"/>
  </p:notesMasterIdLst>
  <p:handoutMasterIdLst>
    <p:handoutMasterId r:id="rId22"/>
  </p:handoutMasterIdLst>
  <p:sldIdLst>
    <p:sldId id="311" r:id="rId2"/>
    <p:sldId id="259" r:id="rId3"/>
    <p:sldId id="322" r:id="rId4"/>
    <p:sldId id="260" r:id="rId5"/>
    <p:sldId id="262" r:id="rId6"/>
    <p:sldId id="263" r:id="rId7"/>
    <p:sldId id="261" r:id="rId8"/>
    <p:sldId id="284" r:id="rId9"/>
    <p:sldId id="264" r:id="rId10"/>
    <p:sldId id="288" r:id="rId11"/>
    <p:sldId id="267" r:id="rId12"/>
    <p:sldId id="271" r:id="rId13"/>
    <p:sldId id="269" r:id="rId14"/>
    <p:sldId id="272" r:id="rId15"/>
    <p:sldId id="273" r:id="rId16"/>
    <p:sldId id="292" r:id="rId17"/>
    <p:sldId id="306" r:id="rId18"/>
    <p:sldId id="280" r:id="rId19"/>
    <p:sldId id="281" r:id="rId20"/>
  </p:sldIdLst>
  <p:sldSz cx="9144000" cy="6858000" type="screen4x3"/>
  <p:notesSz cx="6881813" cy="92964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 autoAdjust="0"/>
    <p:restoredTop sz="86449" autoAdjust="0"/>
  </p:normalViewPr>
  <p:slideViewPr>
    <p:cSldViewPr>
      <p:cViewPr varScale="1">
        <p:scale>
          <a:sx n="63" d="100"/>
          <a:sy n="63" d="100"/>
        </p:scale>
        <p:origin x="9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295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743" cy="465138"/>
          </a:xfrm>
          <a:prstGeom prst="rect">
            <a:avLst/>
          </a:prstGeom>
        </p:spPr>
        <p:txBody>
          <a:bodyPr vert="horz" lIns="90706" tIns="45353" rIns="90706" bIns="45353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14" y="0"/>
            <a:ext cx="2982743" cy="465138"/>
          </a:xfrm>
          <a:prstGeom prst="rect">
            <a:avLst/>
          </a:prstGeom>
        </p:spPr>
        <p:txBody>
          <a:bodyPr vert="horz" lIns="90706" tIns="45353" rIns="90706" bIns="45353" rtlCol="0"/>
          <a:lstStyle>
            <a:lvl1pPr algn="r">
              <a:defRPr sz="1100"/>
            </a:lvl1pPr>
          </a:lstStyle>
          <a:p>
            <a:fld id="{29C51A91-969D-4D25-A0C8-B70F2BA96001}" type="datetimeFigureOut">
              <a:rPr lang="en-US" smtClean="0"/>
              <a:pPr/>
              <a:t>5/1/2018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743" cy="465138"/>
          </a:xfrm>
          <a:prstGeom prst="rect">
            <a:avLst/>
          </a:prstGeom>
        </p:spPr>
        <p:txBody>
          <a:bodyPr vert="horz" lIns="90706" tIns="45353" rIns="90706" bIns="45353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4" y="8829675"/>
            <a:ext cx="2982743" cy="465138"/>
          </a:xfrm>
          <a:prstGeom prst="rect">
            <a:avLst/>
          </a:prstGeom>
        </p:spPr>
        <p:txBody>
          <a:bodyPr vert="horz" lIns="90706" tIns="45353" rIns="90706" bIns="45353" rtlCol="0" anchor="b"/>
          <a:lstStyle>
            <a:lvl1pPr algn="r">
              <a:defRPr sz="1100"/>
            </a:lvl1pPr>
          </a:lstStyle>
          <a:p>
            <a:fld id="{A4F1ED91-71BB-4335-AA14-0AB781117C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74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418" cy="287438"/>
          </a:xfrm>
          <a:prstGeom prst="rect">
            <a:avLst/>
          </a:prstGeom>
        </p:spPr>
        <p:txBody>
          <a:bodyPr vert="horz" lIns="87444" tIns="43722" rIns="87444" bIns="43722" rtlCol="0"/>
          <a:lstStyle>
            <a:lvl1pPr algn="l"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902" y="1"/>
            <a:ext cx="2982418" cy="287438"/>
          </a:xfrm>
          <a:prstGeom prst="rect">
            <a:avLst/>
          </a:prstGeom>
        </p:spPr>
        <p:txBody>
          <a:bodyPr vert="horz" lIns="87444" tIns="43722" rIns="87444" bIns="43722" rtlCol="0"/>
          <a:lstStyle>
            <a:lvl1pPr algn="r"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BD92E3F-3C81-4387-9E45-1C13EA3BCB94}" type="datetimeFigureOut">
              <a:rPr lang="en-US" smtClean="0"/>
              <a:pPr/>
              <a:t>5/1/2018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39900" y="468313"/>
            <a:ext cx="3811588" cy="2860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444" tIns="43722" rIns="87444" bIns="4372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30114" y="3510811"/>
            <a:ext cx="6021586" cy="5342904"/>
          </a:xfrm>
          <a:prstGeom prst="rect">
            <a:avLst/>
          </a:prstGeom>
        </p:spPr>
        <p:txBody>
          <a:bodyPr vert="horz" lIns="87444" tIns="43722" rIns="87444" bIns="43722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059685"/>
            <a:ext cx="2982418" cy="236715"/>
          </a:xfrm>
          <a:prstGeom prst="rect">
            <a:avLst/>
          </a:prstGeom>
        </p:spPr>
        <p:txBody>
          <a:bodyPr vert="horz" lIns="87444" tIns="43722" rIns="87444" bIns="43722" rtlCol="0" anchor="b"/>
          <a:lstStyle>
            <a:lvl1pPr algn="l"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902" y="9059685"/>
            <a:ext cx="2982418" cy="236715"/>
          </a:xfrm>
          <a:prstGeom prst="rect">
            <a:avLst/>
          </a:prstGeom>
        </p:spPr>
        <p:txBody>
          <a:bodyPr vert="horz" lIns="87444" tIns="43722" rIns="87444" bIns="43722" rtlCol="0" anchor="b"/>
          <a:lstStyle>
            <a:lvl1pPr algn="r"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ECC418A-57C6-4B2F-979F-B2F731CD88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52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l" defTabSz="914400" rtl="0" eaLnBrk="1" latinLnBrk="0" hangingPunct="1">
      <a:defRPr sz="9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l" defTabSz="914400" rtl="0" eaLnBrk="1" latinLnBrk="0" hangingPunct="1">
      <a:defRPr sz="8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10483" indent="-273263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93051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530271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967492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404712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841932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79153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716373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DE60D6F-6BBF-4F88-83F7-2128FD56D0FA}" type="slidenum">
              <a:rPr lang="en-US" altLang="en-US" sz="1100"/>
              <a:pPr/>
              <a:t>1</a:t>
            </a:fld>
            <a:endParaRPr lang="en-US" altLang="en-US" sz="1100"/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654470" y="8407955"/>
            <a:ext cx="2795737" cy="44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00" tIns="44550" rIns="89100" bIns="44550" anchor="b"/>
          <a:lstStyle>
            <a:lvl1pPr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316D06EF-FE67-4678-9FB9-827A772A90DA}" type="slidenum">
              <a:rPr lang="en-US" altLang="en-US" sz="1100">
                <a:latin typeface="Arial" panose="020B0604020202020204" pitchFamily="34" charset="0"/>
              </a:rPr>
              <a:pPr algn="r" eaLnBrk="1" hangingPunct="1"/>
              <a:t>1</a:t>
            </a:fld>
            <a:endParaRPr lang="en-US" altLang="en-US" sz="1100">
              <a:latin typeface="Arial" panose="020B0604020202020204" pitchFamily="34" charset="0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39900" y="468313"/>
            <a:ext cx="3811588" cy="2860675"/>
          </a:xfrm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5170" y="4207052"/>
            <a:ext cx="5161360" cy="3982634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89100" tIns="44550" rIns="89100" bIns="44550"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738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4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10483" indent="-273263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93051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530271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967492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404712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841932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79153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716373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8C06247-64E5-409B-93EF-1198C0AA3FE2}" type="slidenum">
              <a:rPr lang="en-US" altLang="en-US" sz="1100"/>
              <a:pPr/>
              <a:t>11</a:t>
            </a:fld>
            <a:endParaRPr lang="en-US" altLang="en-US" sz="11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39900" y="468313"/>
            <a:ext cx="3811588" cy="2860675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57428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19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10483" indent="-273263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93051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530271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967492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404712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841932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79153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716373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8A3C81D-25D1-49F5-88C1-277B69E7A985}" type="slidenum">
              <a:rPr lang="en-US" altLang="en-US" sz="1100"/>
              <a:pPr/>
              <a:t>13</a:t>
            </a:fld>
            <a:endParaRPr lang="en-US" altLang="en-US" sz="11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39900" y="468313"/>
            <a:ext cx="3811588" cy="286067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03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10483" indent="-273263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93051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530271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967492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404712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841932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79153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716373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D863E58-3732-4D53-B6BF-502E0D1F82FA}" type="slidenum">
              <a:rPr lang="en-US" altLang="en-US" sz="1100"/>
              <a:pPr/>
              <a:t>14</a:t>
            </a:fld>
            <a:endParaRPr lang="en-US" altLang="en-US" sz="11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0763" y="669925"/>
            <a:ext cx="4410075" cy="3308350"/>
          </a:xfrm>
          <a:ln w="12700" cap="flat">
            <a:solidFill>
              <a:schemeClr val="tx1"/>
            </a:solidFill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86534" tIns="42508" rIns="86534" bIns="42508"/>
          <a:lstStyle/>
          <a:p>
            <a:pPr marL="163958" indent="-163958">
              <a:buFont typeface="Arial" panose="020B0604020202020204" pitchFamily="34" charset="0"/>
              <a:buChar char="•"/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29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82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958" indent="-16395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29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78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10483" indent="-273263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93051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530271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967492" indent="-21861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404712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841932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79153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716373" indent="-21861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67264E9-AE6A-4BF5-BBBF-1E3520D53A73}" type="slidenum">
              <a:rPr lang="en-US" altLang="en-US" sz="1100"/>
              <a:pPr/>
              <a:t>18</a:t>
            </a:fld>
            <a:endParaRPr lang="en-US" altLang="en-US" sz="11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39900" y="468313"/>
            <a:ext cx="3811588" cy="28606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10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4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69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30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50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86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9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08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45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9900" y="468313"/>
            <a:ext cx="3811588" cy="286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418A-57C6-4B2F-979F-B2F731CD886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86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6174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315200" cy="4495801"/>
          </a:xfrm>
          <a:prstGeom prst="rect">
            <a:avLst/>
          </a:prstGeom>
        </p:spPr>
        <p:txBody>
          <a:bodyPr/>
          <a:lstStyle>
            <a:lvl1pPr>
              <a:defRPr sz="3200" b="0"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4767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Next topic:</a:t>
            </a:r>
          </a:p>
        </p:txBody>
      </p:sp>
    </p:spTree>
    <p:extLst>
      <p:ext uri="{BB962C8B-B14F-4D97-AF65-F5344CB8AC3E}">
        <p14:creationId xmlns:p14="http://schemas.microsoft.com/office/powerpoint/2010/main" val="396531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94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4038600" cy="4572000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Tahoma" pitchFamily="34" charset="0"/>
                <a:cs typeface="Tahoma" pitchFamily="34" charset="0"/>
              </a:defRPr>
            </a:lvl1pPr>
            <a:lvl2pPr>
              <a:defRPr sz="2400">
                <a:latin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cs typeface="Tahoma" pitchFamily="34" charset="0"/>
              </a:defRPr>
            </a:lvl3pPr>
            <a:lvl4pPr>
              <a:defRPr sz="1800">
                <a:latin typeface="Tahoma" pitchFamily="34" charset="0"/>
                <a:cs typeface="Tahoma" pitchFamily="34" charset="0"/>
              </a:defRPr>
            </a:lvl4pPr>
            <a:lvl5pPr>
              <a:defRPr sz="1800">
                <a:latin typeface="Tahoma" pitchFamily="34" charset="0"/>
                <a:cs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1"/>
            <a:ext cx="4038600" cy="4572000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Tahoma" pitchFamily="34" charset="0"/>
                <a:cs typeface="Tahoma" pitchFamily="34" charset="0"/>
              </a:defRPr>
            </a:lvl1pPr>
            <a:lvl2pPr>
              <a:defRPr sz="2400">
                <a:latin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cs typeface="Tahoma" pitchFamily="34" charset="0"/>
              </a:defRPr>
            </a:lvl3pPr>
            <a:lvl4pPr>
              <a:defRPr sz="1800">
                <a:latin typeface="Tahoma" pitchFamily="34" charset="0"/>
                <a:cs typeface="Tahoma" pitchFamily="34" charset="0"/>
              </a:defRPr>
            </a:lvl4pPr>
            <a:lvl5pPr>
              <a:defRPr sz="1800">
                <a:latin typeface="Tahoma" pitchFamily="34" charset="0"/>
                <a:cs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894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latin typeface="Tahoma" pitchFamily="34" charset="0"/>
                <a:cs typeface="Tahoma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3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68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6323B-A3BE-4AD6-A7EF-6D309AED4BBD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E7412-1942-49B8-85DE-AFECD7DFC1BE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381000" cy="6320627"/>
          </a:xfrm>
          <a:prstGeom prst="rect">
            <a:avLst/>
          </a:prstGeom>
          <a:gradFill flip="none" rotWithShape="1">
            <a:gsLst>
              <a:gs pos="0">
                <a:srgbClr val="7AC143">
                  <a:tint val="66000"/>
                  <a:satMod val="160000"/>
                </a:srgbClr>
              </a:gs>
              <a:gs pos="100000">
                <a:schemeClr val="bg1"/>
              </a:gs>
              <a:gs pos="34000">
                <a:srgbClr val="7AC143">
                  <a:tint val="44500"/>
                  <a:satMod val="160000"/>
                </a:srgbClr>
              </a:gs>
              <a:gs pos="67000">
                <a:srgbClr val="7AC14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gonal Stripe 19"/>
          <p:cNvSpPr/>
          <p:nvPr userDrawn="1"/>
        </p:nvSpPr>
        <p:spPr>
          <a:xfrm>
            <a:off x="0" y="-11546"/>
            <a:ext cx="1078132" cy="1154545"/>
          </a:xfrm>
          <a:prstGeom prst="diagStripe">
            <a:avLst>
              <a:gd name="adj" fmla="val 35978"/>
            </a:avLst>
          </a:prstGeom>
          <a:solidFill>
            <a:srgbClr val="26B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81000" y="685800"/>
            <a:ext cx="8763000" cy="0"/>
          </a:xfrm>
          <a:prstGeom prst="line">
            <a:avLst/>
          </a:prstGeom>
          <a:ln w="12700">
            <a:solidFill>
              <a:srgbClr val="26B5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0" y="6248400"/>
            <a:ext cx="9144000" cy="0"/>
          </a:xfrm>
          <a:prstGeom prst="line">
            <a:avLst/>
          </a:prstGeom>
          <a:ln w="38100">
            <a:solidFill>
              <a:srgbClr val="26609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184726"/>
            <a:ext cx="324701" cy="381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50" y="63625"/>
            <a:ext cx="1148666" cy="62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1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800" b="1" dirty="0" err="1">
                <a:solidFill>
                  <a:schemeClr val="tx1"/>
                </a:solidFill>
              </a:rPr>
              <a:t>Bloodborne</a:t>
            </a:r>
            <a:r>
              <a:rPr lang="en-US" altLang="en-US" sz="4800" b="1" dirty="0">
                <a:solidFill>
                  <a:schemeClr val="tx1"/>
                </a:solidFill>
              </a:rPr>
              <a:t> Pathogens   </a:t>
            </a:r>
            <a:br>
              <a:rPr lang="en-US" altLang="en-US" sz="4800" b="1" dirty="0">
                <a:solidFill>
                  <a:schemeClr val="tx1"/>
                </a:solidFill>
              </a:rPr>
            </a:br>
            <a:endParaRPr lang="en-US" altLang="en-US" sz="48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9"/>
    </mc:Choice>
    <mc:Fallback xmlns="">
      <p:transition spd="slow" advTm="1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en-US" b="1" dirty="0"/>
              <a:t>Risk of Exposure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4648200" cy="4556641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dirty="0"/>
              <a:t>How exposure occurs:</a:t>
            </a:r>
          </a:p>
          <a:p>
            <a:pPr>
              <a:lnSpc>
                <a:spcPct val="90000"/>
              </a:lnSpc>
            </a:pPr>
            <a:r>
              <a:rPr lang="en-US" altLang="en-US" sz="2800" dirty="0" err="1"/>
              <a:t>Needlesticks</a:t>
            </a: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Cuts from other contaminated sharps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Contact of mucous membrane or broken skin with contaminated blood</a:t>
            </a:r>
            <a:endParaRPr lang="en-US" altLang="en-US" dirty="0"/>
          </a:p>
        </p:txBody>
      </p:sp>
      <p:pic>
        <p:nvPicPr>
          <p:cNvPr id="4" name="Picture 6" descr="P:\Bloodborne Pictures\BBP1.jpg" title="Needlesti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78" y="1301044"/>
            <a:ext cx="2557999" cy="33834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39000" y="4704278"/>
            <a:ext cx="11027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Source: OSHA DTE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5"/>
    </mc:Choice>
    <mc:Fallback xmlns="">
      <p:transition spd="slow" advTm="35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990600"/>
          </a:xfrm>
        </p:spPr>
        <p:txBody>
          <a:bodyPr/>
          <a:lstStyle/>
          <a:p>
            <a:pPr algn="ctr" eaLnBrk="1" hangingPunct="1"/>
            <a:r>
              <a:rPr lang="en-US" altLang="en-US" b="1" dirty="0"/>
              <a:t>Exposure Control Plan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2819400" cy="1911527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HCPS has established an Exposure Control Plan</a:t>
            </a:r>
          </a:p>
          <a:p>
            <a:r>
              <a:rPr lang="en-US" sz="2800" dirty="0" err="1">
                <a:ea typeface="Tahoma" panose="020B0604030504040204" pitchFamily="34" charset="0"/>
              </a:rPr>
              <a:t>Sharepoint</a:t>
            </a:r>
            <a:r>
              <a:rPr lang="en-US" sz="2800" dirty="0">
                <a:ea typeface="Tahoma" panose="020B0604030504040204" pitchFamily="34" charset="0"/>
              </a:rPr>
              <a:t>&gt; Business Services&gt; Risk Management</a:t>
            </a:r>
          </a:p>
          <a:p>
            <a:pPr marL="0" indent="0">
              <a:buNone/>
            </a:pP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219200"/>
            <a:ext cx="3852992" cy="423335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58"/>
    </mc:Choice>
    <mc:Fallback xmlns="">
      <p:transition spd="slow" advTm="23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69691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/>
              <a:t>Controlling Exposures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85800" y="1447799"/>
            <a:ext cx="7772400" cy="374695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Observe standard precautions, such as:</a:t>
            </a:r>
            <a:endParaRPr lang="en-US" altLang="en-US" sz="2800" dirty="0"/>
          </a:p>
          <a:p>
            <a:r>
              <a:rPr lang="en-US" altLang="en-US" sz="2800" dirty="0"/>
              <a:t>Treating all blood and bodily fluids as if they are contaminated</a:t>
            </a:r>
          </a:p>
          <a:p>
            <a:r>
              <a:rPr lang="en-US" altLang="en-US" sz="2800" dirty="0"/>
              <a:t>Proper cleanup and decontamination</a:t>
            </a:r>
          </a:p>
          <a:p>
            <a:endParaRPr lang="en-US" alt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7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49"/>
    </mc:Choice>
    <mc:Fallback xmlns="">
      <p:transition spd="slow" advTm="4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75" y="-10427"/>
            <a:ext cx="8988425" cy="838200"/>
          </a:xfrm>
        </p:spPr>
        <p:txBody>
          <a:bodyPr/>
          <a:lstStyle/>
          <a:p>
            <a:r>
              <a:rPr lang="en-US" altLang="en-US" dirty="0"/>
              <a:t>Controlling Exposures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654" y="1219200"/>
            <a:ext cx="8153399" cy="25868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dirty="0">
                <a:ea typeface="+mn-ea"/>
              </a:rPr>
              <a:t>Engineering and work practice controls:</a:t>
            </a:r>
          </a:p>
          <a:p>
            <a:pPr>
              <a:defRPr/>
            </a:pPr>
            <a:r>
              <a:rPr lang="en-US" altLang="en-US" sz="2800" dirty="0"/>
              <a:t>Sharps disposal containers</a:t>
            </a:r>
          </a:p>
          <a:p>
            <a:pPr>
              <a:defRPr/>
            </a:pPr>
            <a:r>
              <a:rPr lang="en-US" altLang="en-US" sz="2800" dirty="0"/>
              <a:t>Hand hygiene</a:t>
            </a:r>
          </a:p>
          <a:p>
            <a:pPr>
              <a:defRPr/>
            </a:pPr>
            <a:r>
              <a:rPr lang="en-US" altLang="en-US" sz="2800" dirty="0"/>
              <a:t>Leak-proof, double-lined disposal bags</a:t>
            </a:r>
          </a:p>
        </p:txBody>
      </p:sp>
      <p:pic>
        <p:nvPicPr>
          <p:cNvPr id="5" name="Picture 4" title="Needle Stor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034600"/>
            <a:ext cx="2590800" cy="1835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title="Soa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4600"/>
            <a:ext cx="2585214" cy="1831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959785" y="5866409"/>
            <a:ext cx="121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Source: NIOSH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94540" y="5866409"/>
            <a:ext cx="121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NIOSH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33"/>
    </mc:Choice>
    <mc:Fallback xmlns="">
      <p:transition spd="slow" advTm="76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-13636"/>
            <a:ext cx="8229600" cy="1143000"/>
          </a:xfrm>
        </p:spPr>
        <p:txBody>
          <a:bodyPr/>
          <a:lstStyle/>
          <a:p>
            <a:r>
              <a:rPr lang="en-US" dirty="0"/>
              <a:t>Controlling Exposures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762000" y="1295400"/>
            <a:ext cx="4038600" cy="4572000"/>
          </a:xfrm>
        </p:spPr>
        <p:txBody>
          <a:bodyPr/>
          <a:lstStyle/>
          <a:p>
            <a:pPr>
              <a:spcBef>
                <a:spcPct val="0"/>
              </a:spcBef>
              <a:buClrTx/>
              <a:buNone/>
              <a:defRPr/>
            </a:pPr>
            <a:r>
              <a:rPr lang="en-US" altLang="en-US" dirty="0">
                <a:ea typeface="Tahoma" panose="020B0604030504040204" pitchFamily="34" charset="0"/>
              </a:rPr>
              <a:t>PPE examples: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US" altLang="en-US" dirty="0">
                <a:ea typeface="Tahoma" panose="020B0604030504040204" pitchFamily="34" charset="0"/>
              </a:rPr>
              <a:t>Gloves 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US" altLang="en-US" dirty="0">
                <a:ea typeface="Tahoma" panose="020B0604030504040204" pitchFamily="34" charset="0"/>
              </a:rPr>
              <a:t>Masks</a:t>
            </a:r>
          </a:p>
          <a:p>
            <a:pPr marL="457200" indent="-457200">
              <a:spcBef>
                <a:spcPct val="0"/>
              </a:spcBef>
              <a:defRPr/>
            </a:pPr>
            <a:r>
              <a:rPr lang="en-US" altLang="en-US" dirty="0">
                <a:ea typeface="Tahoma" panose="020B0604030504040204" pitchFamily="34" charset="0"/>
              </a:rPr>
              <a:t>Gowns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Available in the health suite as needed</a:t>
            </a:r>
          </a:p>
        </p:txBody>
      </p:sp>
      <p:pic>
        <p:nvPicPr>
          <p:cNvPr id="15" name="Content Placeholder 14" title="Controlling Exposure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318883" y="1301675"/>
            <a:ext cx="2826326" cy="4572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65451"/>
      </p:ext>
    </p:extLst>
  </p:cSld>
  <p:clrMapOvr>
    <a:masterClrMapping/>
  </p:clrMapOvr>
  <p:transition advTm="34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350826" cy="3886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Employer’s responsibilities:</a:t>
            </a:r>
          </a:p>
          <a:p>
            <a:r>
              <a:rPr lang="en-US" altLang="en-US" sz="2800" dirty="0"/>
              <a:t>Perform hazard assessment</a:t>
            </a:r>
          </a:p>
          <a:p>
            <a:r>
              <a:rPr lang="en-US" altLang="en-US" sz="2800" dirty="0"/>
              <a:t>Identify and provide appropriate PPE to employee at no cost</a:t>
            </a:r>
          </a:p>
          <a:p>
            <a:r>
              <a:rPr lang="en-US" altLang="en-US" sz="2800" dirty="0"/>
              <a:t>Train employees on use and care</a:t>
            </a:r>
          </a:p>
          <a:p>
            <a:r>
              <a:rPr lang="en-US" altLang="en-US" sz="2800" dirty="0"/>
              <a:t>Maintain/replace PPE</a:t>
            </a:r>
          </a:p>
          <a:p>
            <a:r>
              <a:rPr lang="en-US" altLang="en-US" sz="2800" dirty="0"/>
              <a:t>Review, update, evaluate PPE program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5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345239" y="9625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Tahoma" pitchFamily="34" charset="0"/>
              </a:defRPr>
            </a:lvl1pPr>
          </a:lstStyle>
          <a:p>
            <a:r>
              <a:rPr lang="en-US" altLang="en-US" sz="4000" dirty="0">
                <a:solidFill>
                  <a:prstClr val="black"/>
                </a:solidFill>
                <a:latin typeface="Tahoma" pitchFamily="34" charset="0"/>
              </a:rPr>
              <a:t>Controlling Exposures</a:t>
            </a:r>
            <a:endParaRPr lang="en-US" altLang="en-US" sz="4000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13"/>
    </mc:Choice>
    <mc:Fallback xmlns="">
      <p:transition spd="slow" advTm="38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350826" cy="3124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Employee’s responsibilities:</a:t>
            </a:r>
          </a:p>
          <a:p>
            <a:r>
              <a:rPr lang="en-US" altLang="en-US" sz="2800" dirty="0"/>
              <a:t>Properly wear PPE</a:t>
            </a:r>
          </a:p>
          <a:p>
            <a:r>
              <a:rPr lang="en-US" altLang="en-US" sz="2800" dirty="0"/>
              <a:t>Attend training</a:t>
            </a:r>
          </a:p>
          <a:p>
            <a:r>
              <a:rPr lang="en-US" altLang="en-US" sz="2800" dirty="0"/>
              <a:t>Notify when repairs/replacement needed</a:t>
            </a:r>
          </a:p>
          <a:p>
            <a:pPr eaLnBrk="1" hangingPunct="1"/>
            <a:r>
              <a:rPr lang="en-US" altLang="en-US" sz="2800" dirty="0"/>
              <a:t>Notify if possible exposure incident has occurred.</a:t>
            </a:r>
          </a:p>
        </p:txBody>
      </p:sp>
      <p:sp>
        <p:nvSpPr>
          <p:cNvPr id="5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Tahoma" pitchFamily="34" charset="0"/>
              </a:defRPr>
            </a:lvl1pPr>
          </a:lstStyle>
          <a:p>
            <a:r>
              <a:rPr lang="en-US" altLang="en-US" sz="4000" dirty="0">
                <a:solidFill>
                  <a:prstClr val="black"/>
                </a:solidFill>
                <a:latin typeface="Tahoma" pitchFamily="34" charset="0"/>
              </a:rPr>
              <a:t>Controlling Exposures</a:t>
            </a:r>
            <a:endParaRPr lang="en-US" altLang="en-US" sz="4000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1"/>
    </mc:Choice>
    <mc:Fallback xmlns="">
      <p:transition spd="slow" advTm="13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prstClr val="black"/>
                </a:solidFill>
                <a:ea typeface="Tahoma" panose="020B0604030504040204" pitchFamily="34" charset="0"/>
              </a:rPr>
              <a:t>When Exposure Occurs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4648200" cy="4572001"/>
          </a:xfrm>
        </p:spPr>
        <p:txBody>
          <a:bodyPr/>
          <a:lstStyle/>
          <a:p>
            <a:pPr marL="0" lvl="0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prstClr val="black"/>
                </a:solidFill>
                <a:ea typeface="Tahoma" panose="020B0604030504040204" pitchFamily="34" charset="0"/>
              </a:rPr>
              <a:t>Exposure incident: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prstClr val="black"/>
                </a:solidFill>
                <a:ea typeface="Tahoma" panose="020B0604030504040204" pitchFamily="34" charset="0"/>
              </a:rPr>
              <a:t>Specific eye, mouth, or other mucous membrane, non-intact skin, parenteral contact with blood or OPIM that results from the performance of an employee’s duties.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14591" y="3647661"/>
            <a:ext cx="11027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Source: CDC</a:t>
            </a:r>
          </a:p>
        </p:txBody>
      </p:sp>
      <p:pic>
        <p:nvPicPr>
          <p:cNvPr id="6" name="Picture 5" title="Needl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06683"/>
            <a:ext cx="3236315" cy="21575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6"/>
    </mc:Choice>
    <mc:Fallback xmlns="">
      <p:transition spd="slow" advTm="15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10427"/>
            <a:ext cx="83820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/>
              <a:t>When Exposure Occurs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98600"/>
            <a:ext cx="7620000" cy="299719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Immediate actions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Wash exposed area with soap and water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Flush splashes to nose, mouth, or skin with water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Irrigate eyes with water and saline 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Report exposure immediately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Seek treatment through healthcare professional</a:t>
            </a:r>
          </a:p>
          <a:p>
            <a:pPr lvl="1">
              <a:lnSpc>
                <a:spcPct val="90000"/>
              </a:lnSpc>
            </a:pPr>
            <a:endParaRPr lang="en-US" alt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5"/>
    </mc:Choice>
    <mc:Fallback xmlns="">
      <p:transition spd="slow" advTm="4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552450" y="1219200"/>
            <a:ext cx="8039100" cy="3429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2800" dirty="0"/>
              <a:t>Confidential medical evaluation and follow-up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/>
              <a:t>Route(s) of exposure and circumstances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/>
              <a:t>Source individual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/>
              <a:t>Collect/test blood for HBV and HIV serological status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/>
              <a:t>Post exposure prophylaxis </a:t>
            </a:r>
            <a:br>
              <a:rPr lang="en-US" altLang="en-US" sz="2400" dirty="0"/>
            </a:br>
            <a:r>
              <a:rPr lang="en-US" altLang="en-US" sz="2400" dirty="0"/>
              <a:t>(when medically indicated)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/>
              <a:t>Counseling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/>
              <a:t>Evaluation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When Exposure Occurs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1"/>
    </mc:Choice>
    <mc:Fallback xmlns="">
      <p:transition spd="slow" advTm="34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8382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Introduction</a:t>
            </a:r>
            <a:endParaRPr lang="en-US" altLang="en-US" b="1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1143000"/>
            <a:ext cx="7086600" cy="4495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dirty="0"/>
              <a:t>Lesson objectives: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800" dirty="0"/>
              <a:t>Define </a:t>
            </a:r>
            <a:r>
              <a:rPr lang="en-US" altLang="en-US" sz="2800" dirty="0" err="1"/>
              <a:t>bloodborne</a:t>
            </a:r>
            <a:r>
              <a:rPr lang="en-US" altLang="en-US" sz="2800" dirty="0"/>
              <a:t> pathogens.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800" dirty="0"/>
              <a:t>Identify workers who are at risk of exposure to </a:t>
            </a:r>
            <a:r>
              <a:rPr lang="en-US" altLang="en-US" sz="2800" dirty="0" err="1"/>
              <a:t>bloodborne</a:t>
            </a:r>
            <a:r>
              <a:rPr lang="en-US" altLang="en-US" sz="2800" dirty="0"/>
              <a:t> pathogens.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800" dirty="0"/>
              <a:t>Identify key aspects of a </a:t>
            </a:r>
            <a:r>
              <a:rPr lang="en-US" altLang="en-US" sz="2800" dirty="0" err="1"/>
              <a:t>Bloodborne</a:t>
            </a:r>
            <a:r>
              <a:rPr lang="en-US" altLang="en-US" sz="2800" dirty="0"/>
              <a:t> Pathogen Exposure Control Plan;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800" dirty="0"/>
              <a:t>Describe methods for controlling exposure to </a:t>
            </a:r>
            <a:r>
              <a:rPr lang="en-US" altLang="en-US" sz="2800" dirty="0" err="1"/>
              <a:t>bloodborne</a:t>
            </a:r>
            <a:r>
              <a:rPr lang="en-US" altLang="en-US" sz="2800" dirty="0"/>
              <a:t> pathogens.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800" dirty="0"/>
              <a:t>Describe steps to take when exposed to a </a:t>
            </a:r>
            <a:r>
              <a:rPr lang="en-US" altLang="en-US" sz="2800" dirty="0" err="1"/>
              <a:t>bloodborne</a:t>
            </a:r>
            <a:r>
              <a:rPr lang="en-US" altLang="en-US" sz="2800" dirty="0"/>
              <a:t> pathogen.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3"/>
    </mc:Choice>
    <mc:Fallback xmlns="">
      <p:transition spd="slow" advTm="2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96200" y="67053"/>
            <a:ext cx="13716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 descr="Top 5 Things to Know About Zika" title="Zika"/>
          <p:cNvGrpSpPr/>
          <p:nvPr/>
        </p:nvGrpSpPr>
        <p:grpSpPr>
          <a:xfrm>
            <a:off x="6858000" y="-135978"/>
            <a:ext cx="2094706" cy="6016632"/>
            <a:chOff x="6400800" y="-28355"/>
            <a:chExt cx="2094706" cy="6016632"/>
          </a:xfrm>
        </p:grpSpPr>
        <p:pic>
          <p:nvPicPr>
            <p:cNvPr id="3" name="Picture 2" descr="Top 5 Thngs to Know About Zika" title="Zika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999" y="838200"/>
              <a:ext cx="2018507" cy="51500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400800" y="-28355"/>
              <a:ext cx="20947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2016</a:t>
              </a:r>
            </a:p>
          </p:txBody>
        </p:sp>
      </p:grpSp>
      <p:grpSp>
        <p:nvGrpSpPr>
          <p:cNvPr id="9" name="Group 8" descr="Facts About Ebola in the U.S." title="2014"/>
          <p:cNvGrpSpPr/>
          <p:nvPr/>
        </p:nvGrpSpPr>
        <p:grpSpPr>
          <a:xfrm>
            <a:off x="3294039" y="730577"/>
            <a:ext cx="3335362" cy="5154551"/>
            <a:chOff x="2286000" y="609600"/>
            <a:chExt cx="3335362" cy="5154551"/>
          </a:xfrm>
        </p:grpSpPr>
        <p:pic>
          <p:nvPicPr>
            <p:cNvPr id="6" name="Picture 5" title="Facts about Ebola in the U.S.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1447800"/>
              <a:ext cx="3335362" cy="43163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906328" y="609600"/>
              <a:ext cx="20947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2014</a:t>
              </a:r>
            </a:p>
          </p:txBody>
        </p:sp>
      </p:grpSp>
      <p:grpSp>
        <p:nvGrpSpPr>
          <p:cNvPr id="12" name="Group 11" title="1981 1 in 8 people with GRIDS don't know they have it"/>
          <p:cNvGrpSpPr/>
          <p:nvPr/>
        </p:nvGrpSpPr>
        <p:grpSpPr>
          <a:xfrm>
            <a:off x="691829" y="1359068"/>
            <a:ext cx="2383432" cy="4527871"/>
            <a:chOff x="691829" y="1359068"/>
            <a:chExt cx="2383432" cy="4527871"/>
          </a:xfrm>
        </p:grpSpPr>
        <p:sp>
          <p:nvSpPr>
            <p:cNvPr id="13" name="TextBox 12"/>
            <p:cNvSpPr txBox="1"/>
            <p:nvPr/>
          </p:nvSpPr>
          <p:spPr>
            <a:xfrm>
              <a:off x="836192" y="1359068"/>
              <a:ext cx="20947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1981</a:t>
              </a:r>
            </a:p>
          </p:txBody>
        </p:sp>
        <p:pic>
          <p:nvPicPr>
            <p:cNvPr id="10" name="Picture 9" title="198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29" y="2203454"/>
              <a:ext cx="2383432" cy="36834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2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50"/>
    </mc:Choice>
    <mc:Fallback xmlns="">
      <p:transition spd="slow" advTm="58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81000" y="28074"/>
            <a:ext cx="8229600" cy="762000"/>
          </a:xfrm>
        </p:spPr>
        <p:txBody>
          <a:bodyPr/>
          <a:lstStyle/>
          <a:p>
            <a:pPr algn="ctr"/>
            <a:r>
              <a:rPr lang="en-US" altLang="en-US" b="1" dirty="0" err="1"/>
              <a:t>Bloodborne</a:t>
            </a:r>
            <a:r>
              <a:rPr lang="en-US" altLang="en-US" b="1" dirty="0"/>
              <a:t> Pathogens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239000" cy="4495801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What are </a:t>
            </a:r>
            <a:r>
              <a:rPr lang="en-US" altLang="en-US" b="1" dirty="0" err="1"/>
              <a:t>bloodborne</a:t>
            </a:r>
            <a:r>
              <a:rPr lang="en-US" altLang="en-US" b="1" dirty="0"/>
              <a:t> pathogens</a:t>
            </a:r>
            <a:r>
              <a:rPr lang="en-US" altLang="en-US" dirty="0"/>
              <a:t>?</a:t>
            </a:r>
          </a:p>
          <a:p>
            <a:r>
              <a:rPr lang="en-US" altLang="en-US" sz="2800" dirty="0"/>
              <a:t>Pathogenic microorganisms present in human blood that can lead to diseases</a:t>
            </a:r>
          </a:p>
          <a:p>
            <a:r>
              <a:rPr lang="en-US" altLang="en-US" sz="2800" dirty="0"/>
              <a:t>Examples of primary concern</a:t>
            </a:r>
          </a:p>
          <a:p>
            <a:pPr lvl="1"/>
            <a:r>
              <a:rPr lang="en-US" altLang="en-US" sz="2400" dirty="0"/>
              <a:t>Hepatitis B (HBV)</a:t>
            </a:r>
          </a:p>
          <a:p>
            <a:pPr lvl="1"/>
            <a:r>
              <a:rPr lang="en-US" altLang="en-US" sz="2400" dirty="0"/>
              <a:t>Hepatitis C (HCV)</a:t>
            </a:r>
          </a:p>
          <a:p>
            <a:pPr lvl="1"/>
            <a:r>
              <a:rPr lang="en-US" altLang="en-US" dirty="0"/>
              <a:t>Human Immunodeficiency Virus (HIV)</a:t>
            </a:r>
          </a:p>
          <a:p>
            <a:endParaRPr lang="en-US" alt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0"/>
    </mc:Choice>
    <mc:Fallback xmlns="">
      <p:transition spd="slow" advTm="3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143000"/>
            <a:ext cx="8001000" cy="4901018"/>
          </a:xfrm>
        </p:spPr>
        <p:txBody>
          <a:bodyPr/>
          <a:lstStyle/>
          <a:p>
            <a:pPr>
              <a:defRPr/>
            </a:pPr>
            <a:r>
              <a:rPr lang="en-US" altLang="en-US" sz="2800" dirty="0">
                <a:ea typeface="+mn-ea"/>
              </a:rPr>
              <a:t>Hepatitis B (HBV)</a:t>
            </a:r>
          </a:p>
          <a:p>
            <a:pPr lvl="1">
              <a:defRPr/>
            </a:pPr>
            <a:r>
              <a:rPr lang="en-US" altLang="en-US" sz="2400" dirty="0">
                <a:ea typeface="+mn-ea"/>
              </a:rPr>
              <a:t>Over 12 million Americans are infected (1 in 20)*</a:t>
            </a:r>
          </a:p>
          <a:p>
            <a:pPr lvl="1">
              <a:defRPr/>
            </a:pPr>
            <a:r>
              <a:rPr lang="en-US" altLang="en-US" sz="2400" dirty="0">
                <a:ea typeface="+mn-ea"/>
              </a:rPr>
              <a:t>Silent infection; symptoms include jaundice, fatigue, abdominal pain, loss of appetite, intermittent nausea, vomiting; may lead to chronic liver disease, liver cancer, and death</a:t>
            </a:r>
          </a:p>
          <a:p>
            <a:pPr lvl="1">
              <a:defRPr/>
            </a:pPr>
            <a:r>
              <a:rPr lang="en-US" altLang="en-US" sz="2400" dirty="0">
                <a:ea typeface="+mn-ea"/>
              </a:rPr>
              <a:t>HBV can survive for at least </a:t>
            </a:r>
            <a:br>
              <a:rPr lang="en-US" altLang="en-US" sz="2400" dirty="0">
                <a:ea typeface="+mn-ea"/>
              </a:rPr>
            </a:br>
            <a:r>
              <a:rPr lang="en-US" altLang="en-US" sz="2400" dirty="0">
                <a:ea typeface="+mn-ea"/>
              </a:rPr>
              <a:t>one week in dried blood</a:t>
            </a:r>
          </a:p>
          <a:p>
            <a:pPr lvl="1">
              <a:defRPr/>
            </a:pPr>
            <a:r>
              <a:rPr lang="en-US" altLang="en-US" sz="2400" dirty="0">
                <a:ea typeface="+mn-ea"/>
              </a:rPr>
              <a:t>Up to 40,000 people in US </a:t>
            </a:r>
            <a:br>
              <a:rPr lang="en-US" altLang="en-US" sz="2400" dirty="0">
                <a:ea typeface="+mn-ea"/>
              </a:rPr>
            </a:br>
            <a:r>
              <a:rPr lang="en-US" altLang="en-US" sz="2400" dirty="0">
                <a:ea typeface="+mn-ea"/>
              </a:rPr>
              <a:t>will become newly infected </a:t>
            </a:r>
            <a:br>
              <a:rPr lang="en-US" altLang="en-US" sz="2400" dirty="0">
                <a:ea typeface="+mn-ea"/>
              </a:rPr>
            </a:br>
            <a:r>
              <a:rPr lang="en-US" altLang="en-US" sz="2400" dirty="0">
                <a:ea typeface="+mn-ea"/>
              </a:rPr>
              <a:t>each year*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n-US" sz="1000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n-US" sz="1000" dirty="0">
                <a:ea typeface="+mn-ea"/>
              </a:rPr>
              <a:t>*Source: Hepatitis B Foundation</a:t>
            </a:r>
          </a:p>
          <a:p>
            <a:pPr>
              <a:defRPr/>
            </a:pPr>
            <a:endParaRPr lang="en-US" dirty="0">
              <a:ea typeface="+mn-ea"/>
            </a:endParaRPr>
          </a:p>
        </p:txBody>
      </p:sp>
      <p:pic>
        <p:nvPicPr>
          <p:cNvPr id="2" name="Picture 1" title="Incidence of acute hepatitis B by yea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429000"/>
            <a:ext cx="3362624" cy="2134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81600" y="5563998"/>
            <a:ext cx="3667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Reported cases of hepatitis B in the U.S. have generally declined  from 1980 to 2014. Source: CDC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380" y="0"/>
            <a:ext cx="8229600" cy="1143000"/>
          </a:xfrm>
        </p:spPr>
        <p:txBody>
          <a:bodyPr/>
          <a:lstStyle/>
          <a:p>
            <a:r>
              <a:rPr lang="en-US" dirty="0" err="1"/>
              <a:t>Bloodborne</a:t>
            </a:r>
            <a:r>
              <a:rPr lang="en-US" dirty="0"/>
              <a:t> Pathogens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7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4"/>
    </mc:Choice>
    <mc:Fallback xmlns="">
      <p:transition spd="slow" advTm="41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239000" cy="3990975"/>
          </a:xfrm>
        </p:spPr>
        <p:txBody>
          <a:bodyPr/>
          <a:lstStyle/>
          <a:p>
            <a:r>
              <a:rPr lang="en-US" altLang="en-US" sz="2800" dirty="0"/>
              <a:t>Hepatitis C (HCV)</a:t>
            </a:r>
          </a:p>
          <a:p>
            <a:pPr lvl="1"/>
            <a:r>
              <a:rPr lang="en-US" altLang="en-US" sz="2400" dirty="0"/>
              <a:t>Hepatitis C is the most common chronic </a:t>
            </a:r>
            <a:r>
              <a:rPr lang="en-US" altLang="en-US" sz="2400" dirty="0" err="1"/>
              <a:t>bloodborne</a:t>
            </a:r>
            <a:r>
              <a:rPr lang="en-US" altLang="en-US" sz="2400" dirty="0"/>
              <a:t> infection in the U.S.</a:t>
            </a:r>
          </a:p>
          <a:p>
            <a:pPr lvl="1"/>
            <a:r>
              <a:rPr lang="en-US" altLang="en-US" sz="2400" dirty="0"/>
              <a:t>Symptoms include:  jaundice, fatigue, abdominal pain, loss of appetite, intermittent nausea, vomiting</a:t>
            </a:r>
          </a:p>
          <a:p>
            <a:pPr lvl="1"/>
            <a:r>
              <a:rPr lang="en-US" altLang="en-US" sz="2400" dirty="0"/>
              <a:t>May lead to chronic liver disease and death</a:t>
            </a:r>
          </a:p>
          <a:p>
            <a:endParaRPr lang="en-US" altLang="en-US" dirty="0"/>
          </a:p>
        </p:txBody>
      </p:sp>
      <p:sp>
        <p:nvSpPr>
          <p:cNvPr id="23557" name="TextBox 1" title="Bloodborne Pathogens"/>
          <p:cNvSpPr txBox="1">
            <a:spLocks noChangeArrowheads="1"/>
          </p:cNvSpPr>
          <p:nvPr/>
        </p:nvSpPr>
        <p:spPr bwMode="auto">
          <a:xfrm>
            <a:off x="2847975" y="60960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73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762000"/>
          </a:xfrm>
        </p:spPr>
        <p:txBody>
          <a:bodyPr/>
          <a:lstStyle/>
          <a:p>
            <a:pPr algn="ctr"/>
            <a:r>
              <a:rPr lang="en-US" altLang="en-US" b="1" dirty="0" err="1"/>
              <a:t>Bloodborne</a:t>
            </a:r>
            <a:r>
              <a:rPr lang="en-US" altLang="en-US" b="1" dirty="0"/>
              <a:t> Pathogens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3"/>
    </mc:Choice>
    <mc:Fallback xmlns="">
      <p:transition spd="slow" advTm="2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05409" y="32272"/>
            <a:ext cx="8686800" cy="1143000"/>
          </a:xfrm>
        </p:spPr>
        <p:txBody>
          <a:bodyPr/>
          <a:lstStyle/>
          <a:p>
            <a:pPr algn="ctr"/>
            <a:r>
              <a:rPr lang="en-US" altLang="en-US" b="1" dirty="0" err="1"/>
              <a:t>Bloodborne</a:t>
            </a:r>
            <a:r>
              <a:rPr lang="en-US" altLang="en-US" b="1" dirty="0"/>
              <a:t> Pathogens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85800" y="1175272"/>
            <a:ext cx="7772400" cy="3024249"/>
          </a:xfrm>
        </p:spPr>
        <p:txBody>
          <a:bodyPr/>
          <a:lstStyle/>
          <a:p>
            <a:r>
              <a:rPr lang="en-US" altLang="en-US" sz="2800" dirty="0"/>
              <a:t>Human Immunodeficiency Virus (HIV)</a:t>
            </a:r>
          </a:p>
          <a:p>
            <a:pPr lvl="1"/>
            <a:r>
              <a:rPr lang="en-US" altLang="en-US" sz="2400" dirty="0"/>
              <a:t>HIV is the virus that leads to AIDS</a:t>
            </a:r>
          </a:p>
          <a:p>
            <a:pPr lvl="1"/>
            <a:r>
              <a:rPr lang="en-US" altLang="en-US" sz="2400" dirty="0"/>
              <a:t>HIV affects the body’s immune system</a:t>
            </a:r>
          </a:p>
          <a:p>
            <a:pPr lvl="1"/>
            <a:r>
              <a:rPr lang="en-US" altLang="en-US" sz="2400" dirty="0"/>
              <a:t>HIV does not survive well outside the body</a:t>
            </a:r>
          </a:p>
          <a:p>
            <a:pPr lvl="1"/>
            <a:r>
              <a:rPr lang="en-US" altLang="en-US" sz="2400" dirty="0"/>
              <a:t>Estimated &gt;1.1 million people living with HIV</a:t>
            </a:r>
          </a:p>
          <a:p>
            <a:pPr lvl="1"/>
            <a:r>
              <a:rPr lang="en-US" altLang="en-US" sz="2400" dirty="0"/>
              <a:t>Infected for life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2" name="Picture 1" title="HIV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3206749" cy="2405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8809" y="5834062"/>
            <a:ext cx="3387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Single, red-colored H9-T cell infected by numerous mustard-colored HIV particles which are attached to the cell’s surface membrane. Source: NIAID.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10"/>
    </mc:Choice>
    <mc:Fallback xmlns="">
      <p:transition spd="slow" advTm="33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/>
              <a:t>Bloodborne</a:t>
            </a:r>
            <a:r>
              <a:rPr lang="en-US" dirty="0"/>
              <a:t> Pathogens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07868"/>
            <a:ext cx="7315200" cy="2436421"/>
          </a:xfrm>
        </p:spPr>
        <p:txBody>
          <a:bodyPr/>
          <a:lstStyle/>
          <a:p>
            <a:r>
              <a:rPr lang="en-US" sz="2800" dirty="0"/>
              <a:t>Other </a:t>
            </a:r>
            <a:r>
              <a:rPr lang="en-US" sz="2800" dirty="0" err="1"/>
              <a:t>bloodborne</a:t>
            </a:r>
            <a:r>
              <a:rPr lang="en-US" sz="2800" dirty="0"/>
              <a:t> diseases</a:t>
            </a:r>
          </a:p>
          <a:p>
            <a:pPr lvl="1"/>
            <a:r>
              <a:rPr lang="en-US" sz="2400" dirty="0"/>
              <a:t>Caused by viruses or bacteria</a:t>
            </a:r>
          </a:p>
          <a:p>
            <a:pPr lvl="1"/>
            <a:r>
              <a:rPr lang="en-US" sz="2400" dirty="0"/>
              <a:t>Circulate in blood at some phase; capable of being transmitted </a:t>
            </a:r>
          </a:p>
          <a:p>
            <a:pPr lvl="1"/>
            <a:r>
              <a:rPr lang="en-US" sz="2400" dirty="0"/>
              <a:t>Most are rare in the U.S.</a:t>
            </a:r>
          </a:p>
        </p:txBody>
      </p:sp>
      <p:pic>
        <p:nvPicPr>
          <p:cNvPr id="4" name="Picture 3" title="Zik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95107"/>
            <a:ext cx="1905000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47700" y="5833754"/>
            <a:ext cx="2133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CDC / </a:t>
            </a:r>
            <a:r>
              <a:rPr lang="en-US" sz="800" dirty="0" err="1"/>
              <a:t>C.Goldsmith</a:t>
            </a:r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2743695" y="4201105"/>
            <a:ext cx="3086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Zika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Virus (left) and Ebola Virus (right) can be spread to workers through contaminated blood or infectious body fluids. </a:t>
            </a:r>
          </a:p>
        </p:txBody>
      </p:sp>
      <p:pic>
        <p:nvPicPr>
          <p:cNvPr id="7" name="Picture 6" title="Ebola Viru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21" y="3826617"/>
            <a:ext cx="2538251" cy="1973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429498" y="5793180"/>
            <a:ext cx="2133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Source: CDC / F. Murphy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6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56"/>
    </mc:Choice>
    <mc:Fallback xmlns="">
      <p:transition spd="slow" advTm="21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52124" y="0"/>
            <a:ext cx="8229600" cy="1143000"/>
          </a:xfrm>
        </p:spPr>
        <p:txBody>
          <a:bodyPr/>
          <a:lstStyle/>
          <a:p>
            <a:pPr algn="ctr"/>
            <a:r>
              <a:rPr lang="en-US" altLang="en-US" b="1" dirty="0"/>
              <a:t>Risk of Exposure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153400" cy="4591049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dirty="0"/>
              <a:t>Contamination sources: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Blood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Human body fluids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Spread of </a:t>
            </a:r>
            <a:r>
              <a:rPr lang="en-US" altLang="en-US" dirty="0" err="1"/>
              <a:t>bloodborne</a:t>
            </a:r>
            <a:r>
              <a:rPr lang="en-US" altLang="en-US" dirty="0"/>
              <a:t> pathogens occurs through: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Direct contact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Indirect contact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Respiratory transmission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Vector-borne transmission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15727" y="5857475"/>
            <a:ext cx="1143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Source: NIOSH</a:t>
            </a:r>
          </a:p>
        </p:txBody>
      </p:sp>
      <p:pic>
        <p:nvPicPr>
          <p:cNvPr id="6" name="Picture 5" title="Spread of bloodborne pathoge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56" y="3733800"/>
            <a:ext cx="2671091" cy="20946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60"/>
    </mc:Choice>
    <mc:Fallback xmlns="">
      <p:transition spd="slow" advTm="47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1_ppt53C6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ppt1CD2.tmp</Template>
  <TotalTime>4087</TotalTime>
  <Words>658</Words>
  <Application>Microsoft Office PowerPoint</Application>
  <PresentationFormat>On-screen Show (4:3)</PresentationFormat>
  <Paragraphs>138</Paragraphs>
  <Slides>19</Slides>
  <Notes>19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1_ppt53C6.tmp</vt:lpstr>
      <vt:lpstr>Bloodborne Pathogens    </vt:lpstr>
      <vt:lpstr>Introduction</vt:lpstr>
      <vt:lpstr>PowerPoint Presentation</vt:lpstr>
      <vt:lpstr>Bloodborne Pathogens</vt:lpstr>
      <vt:lpstr>Bloodborne Pathogens</vt:lpstr>
      <vt:lpstr>Bloodborne Pathogens</vt:lpstr>
      <vt:lpstr>Bloodborne Pathogens</vt:lpstr>
      <vt:lpstr>Bloodborne Pathogens</vt:lpstr>
      <vt:lpstr>Risk of Exposure</vt:lpstr>
      <vt:lpstr>Risk of Exposure</vt:lpstr>
      <vt:lpstr>Exposure Control Plan</vt:lpstr>
      <vt:lpstr>Controlling Exposures</vt:lpstr>
      <vt:lpstr>Controlling Exposures</vt:lpstr>
      <vt:lpstr>Controlling Exposures</vt:lpstr>
      <vt:lpstr>Controlling Exposures</vt:lpstr>
      <vt:lpstr>Controlling Exposures</vt:lpstr>
      <vt:lpstr>When Exposure Occurs</vt:lpstr>
      <vt:lpstr>When Exposure Occurs</vt:lpstr>
      <vt:lpstr>When Exposure Occurs</vt:lpstr>
    </vt:vector>
  </TitlesOfParts>
  <Company>OSHA Outreach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Bloodborne Pathogens Slide Presentation</dc:title>
  <dc:subject>Bloodborne Pathogens</dc:subject>
  <dc:creator>OTIEC Resources Workgroup</dc:creator>
  <cp:lastModifiedBy>Kutcher, Heather</cp:lastModifiedBy>
  <cp:revision>270</cp:revision>
  <cp:lastPrinted>2018-01-31T20:41:25Z</cp:lastPrinted>
  <dcterms:created xsi:type="dcterms:W3CDTF">2009-02-10T20:09:14Z</dcterms:created>
  <dcterms:modified xsi:type="dcterms:W3CDTF">2018-05-01T11:00:06Z</dcterms:modified>
  <cp:category>General Industry Outreach Training</cp:category>
</cp:coreProperties>
</file>